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9" r:id="rId4"/>
    <p:sldId id="271" r:id="rId5"/>
    <p:sldId id="272" r:id="rId6"/>
    <p:sldId id="274" r:id="rId7"/>
    <p:sldId id="273" r:id="rId8"/>
    <p:sldId id="259" r:id="rId9"/>
    <p:sldId id="275" r:id="rId10"/>
    <p:sldId id="278" r:id="rId11"/>
    <p:sldId id="269" r:id="rId12"/>
    <p:sldId id="258" r:id="rId13"/>
    <p:sldId id="276" r:id="rId14"/>
    <p:sldId id="280" r:id="rId15"/>
    <p:sldId id="27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6" d="100"/>
          <a:sy n="106" d="100"/>
        </p:scale>
        <p:origin x="-10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427086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DC026-FE99-41B0-A74A-BC3BB8535250}" type="datetimeFigureOut">
              <a:rPr lang="en-CA" smtClean="0"/>
              <a:t>16-09-15</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82705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240445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372659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28323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8DC026-FE99-41B0-A74A-BC3BB8535250}" type="datetimeFigureOut">
              <a:rPr lang="en-CA" smtClean="0"/>
              <a:t>16-09-15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343533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8DC026-FE99-41B0-A74A-BC3BB8535250}" type="datetimeFigureOut">
              <a:rPr lang="en-CA" smtClean="0"/>
              <a:t>16-09-15</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85041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29802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7874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349592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DC026-FE99-41B0-A74A-BC3BB8535250}" type="datetimeFigureOut">
              <a:rPr lang="en-CA" smtClean="0"/>
              <a:t>16-09-15</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26589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8DC026-FE99-41B0-A74A-BC3BB8535250}" type="datetimeFigureOut">
              <a:rPr lang="en-CA" smtClean="0"/>
              <a:t>16-09-15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23133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8DC026-FE99-41B0-A74A-BC3BB8535250}" type="datetimeFigureOut">
              <a:rPr lang="en-CA" smtClean="0"/>
              <a:t>16-09-15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57865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8DC026-FE99-41B0-A74A-BC3BB8535250}" type="datetimeFigureOut">
              <a:rPr lang="en-CA" smtClean="0"/>
              <a:t>16-09-15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207184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DC026-FE99-41B0-A74A-BC3BB8535250}" type="datetimeFigureOut">
              <a:rPr lang="en-CA" smtClean="0"/>
              <a:t>16-09-15</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33107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DC026-FE99-41B0-A74A-BC3BB8535250}" type="datetimeFigureOut">
              <a:rPr lang="en-CA" smtClean="0"/>
              <a:t>16-09-15</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271446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DC026-FE99-41B0-A74A-BC3BB8535250}" type="datetimeFigureOut">
              <a:rPr lang="en-CA" smtClean="0"/>
              <a:t>16-09-15</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08AA15B-EDCE-4E77-98D5-0A18E29ADF93}" type="slidenum">
              <a:rPr lang="en-CA" smtClean="0"/>
              <a:t>‹#›</a:t>
            </a:fld>
            <a:endParaRPr lang="en-CA"/>
          </a:p>
        </p:txBody>
      </p:sp>
    </p:spTree>
    <p:extLst>
      <p:ext uri="{BB962C8B-B14F-4D97-AF65-F5344CB8AC3E}">
        <p14:creationId xmlns:p14="http://schemas.microsoft.com/office/powerpoint/2010/main" val="1641562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8DC026-FE99-41B0-A74A-BC3BB8535250}" type="datetimeFigureOut">
              <a:rPr lang="en-CA" smtClean="0"/>
              <a:t>16-09-15</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08AA15B-EDCE-4E77-98D5-0A18E29ADF93}" type="slidenum">
              <a:rPr lang="en-CA" smtClean="0"/>
              <a:t>‹#›</a:t>
            </a:fld>
            <a:endParaRPr lang="en-CA"/>
          </a:p>
        </p:txBody>
      </p:sp>
    </p:spTree>
    <p:extLst>
      <p:ext uri="{BB962C8B-B14F-4D97-AF65-F5344CB8AC3E}">
        <p14:creationId xmlns:p14="http://schemas.microsoft.com/office/powerpoint/2010/main" val="4172523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g"/><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png"/><Relationship Id="rId8"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3659" y="1869141"/>
            <a:ext cx="9144000" cy="2908238"/>
          </a:xfrm>
        </p:spPr>
        <p:txBody>
          <a:bodyPr>
            <a:normAutofit fontScale="90000"/>
          </a:bodyPr>
          <a:lstStyle/>
          <a:p>
            <a:r>
              <a:rPr lang="en-CA" sz="4000" b="1" u="sng" dirty="0" smtClean="0"/>
              <a:t>Ronald </a:t>
            </a:r>
            <a:r>
              <a:rPr lang="en-CA" sz="4000" b="1" u="sng" dirty="0" err="1" smtClean="0"/>
              <a:t>Niezen</a:t>
            </a:r>
            <a:r>
              <a:rPr lang="en-CA" sz="4000" b="1" u="sng" dirty="0" smtClean="0"/>
              <a:t> (2009): </a:t>
            </a:r>
            <a:r>
              <a:rPr lang="en-CA" sz="4000" dirty="0" smtClean="0"/>
              <a:t/>
            </a:r>
            <a:br>
              <a:rPr lang="en-CA" sz="4000" dirty="0" smtClean="0"/>
            </a:br>
            <a:r>
              <a:rPr lang="en-CA" sz="4000" dirty="0" smtClean="0"/>
              <a:t/>
            </a:r>
            <a:br>
              <a:rPr lang="en-CA" sz="4000" dirty="0" smtClean="0"/>
            </a:br>
            <a:r>
              <a:rPr lang="en-CA" sz="4000" i="1" dirty="0" smtClean="0"/>
              <a:t>Transnational </a:t>
            </a:r>
            <a:r>
              <a:rPr lang="en-CA" sz="4000" i="1" dirty="0" err="1" smtClean="0"/>
              <a:t>Indigenism</a:t>
            </a:r>
            <a:r>
              <a:rPr lang="en-CA" sz="4000" i="1" dirty="0" smtClean="0"/>
              <a:t>: Rhetoric of Disillusionment and Hope</a:t>
            </a:r>
            <a:r>
              <a:rPr lang="en-CA" dirty="0"/>
              <a:t/>
            </a:r>
            <a:br>
              <a:rPr lang="en-CA" dirty="0"/>
            </a:br>
            <a:endParaRPr lang="en-CA" dirty="0"/>
          </a:p>
        </p:txBody>
      </p:sp>
      <p:sp>
        <p:nvSpPr>
          <p:cNvPr id="3" name="Subtitle 2"/>
          <p:cNvSpPr>
            <a:spLocks noGrp="1"/>
          </p:cNvSpPr>
          <p:nvPr>
            <p:ph type="subTitle" idx="1"/>
          </p:nvPr>
        </p:nvSpPr>
        <p:spPr>
          <a:xfrm>
            <a:off x="1181848" y="4575673"/>
            <a:ext cx="5729940" cy="1663762"/>
          </a:xfrm>
        </p:spPr>
        <p:txBody>
          <a:bodyPr>
            <a:noAutofit/>
          </a:bodyPr>
          <a:lstStyle/>
          <a:p>
            <a:r>
              <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Shiann </a:t>
            </a:r>
            <a:r>
              <a:rPr lang="en-CA" sz="1600" dirty="0" err="1"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Wahéhshon</a:t>
            </a:r>
            <a:r>
              <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 Whitebean</a:t>
            </a:r>
          </a:p>
          <a:p>
            <a:r>
              <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ANTH 444: International </a:t>
            </a:r>
            <a:r>
              <a:rPr lang="en-CA" sz="1600" dirty="0" err="1"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indigenism</a:t>
            </a:r>
            <a:endPar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ndParaRPr>
          </a:p>
          <a:p>
            <a:r>
              <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Concordia University</a:t>
            </a:r>
          </a:p>
          <a:p>
            <a:r>
              <a:rPr lang="en-CA" sz="1600" dirty="0" smtClean="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rPr>
              <a:t>September 14, 2016</a:t>
            </a:r>
            <a:endParaRPr lang="en-CA" sz="1600" dirty="0">
              <a:gradFill>
                <a:gsLst>
                  <a:gs pos="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ndParaRPr>
          </a:p>
        </p:txBody>
      </p:sp>
    </p:spTree>
    <p:extLst>
      <p:ext uri="{BB962C8B-B14F-4D97-AF65-F5344CB8AC3E}">
        <p14:creationId xmlns:p14="http://schemas.microsoft.com/office/powerpoint/2010/main" val="26772272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40" y="2404500"/>
            <a:ext cx="5936618" cy="3324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788" y="2366682"/>
            <a:ext cx="5345717" cy="3362324"/>
          </a:xfrm>
          <a:prstGeom prst="rect">
            <a:avLst/>
          </a:prstGeom>
        </p:spPr>
      </p:pic>
      <p:sp>
        <p:nvSpPr>
          <p:cNvPr id="7" name="Title 6"/>
          <p:cNvSpPr>
            <a:spLocks noGrp="1"/>
          </p:cNvSpPr>
          <p:nvPr>
            <p:ph type="title"/>
          </p:nvPr>
        </p:nvSpPr>
        <p:spPr>
          <a:xfrm>
            <a:off x="685800" y="960221"/>
            <a:ext cx="10851776" cy="706964"/>
          </a:xfrm>
        </p:spPr>
        <p:txBody>
          <a:bodyPr/>
          <a:lstStyle/>
          <a:p>
            <a:r>
              <a:rPr lang="en-CA" sz="3200" dirty="0" smtClean="0"/>
              <a:t>What is “Canada”? Where did the word originate?</a:t>
            </a:r>
            <a:endParaRPr lang="en-CA" sz="3200" dirty="0"/>
          </a:p>
        </p:txBody>
      </p:sp>
    </p:spTree>
    <p:extLst>
      <p:ext uri="{BB962C8B-B14F-4D97-AF65-F5344CB8AC3E}">
        <p14:creationId xmlns:p14="http://schemas.microsoft.com/office/powerpoint/2010/main" val="2325092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371" y="2148938"/>
            <a:ext cx="3331536" cy="23159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9" y="2115110"/>
            <a:ext cx="3083142" cy="2315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924" y="4344011"/>
            <a:ext cx="3462457" cy="260090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256" y="4355234"/>
            <a:ext cx="4479128" cy="25167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3475" y="2098512"/>
            <a:ext cx="3099257" cy="23280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89" y="4391828"/>
            <a:ext cx="4099635" cy="2522027"/>
          </a:xfrm>
          <a:prstGeom prst="rect">
            <a:avLst/>
          </a:prstGeom>
        </p:spPr>
      </p:pic>
      <p:sp>
        <p:nvSpPr>
          <p:cNvPr id="11" name="Title 10"/>
          <p:cNvSpPr>
            <a:spLocks noGrp="1"/>
          </p:cNvSpPr>
          <p:nvPr>
            <p:ph type="title"/>
          </p:nvPr>
        </p:nvSpPr>
        <p:spPr/>
        <p:txBody>
          <a:bodyPr/>
          <a:lstStyle/>
          <a:p>
            <a:r>
              <a:rPr lang="en-CA" dirty="0" smtClean="0"/>
              <a:t>Indigenous Resistance to Globalization</a:t>
            </a:r>
            <a:endParaRPr lang="en-CA"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5264" y="2178809"/>
            <a:ext cx="2885465" cy="2167486"/>
          </a:xfrm>
          <a:prstGeom prst="rect">
            <a:avLst/>
          </a:prstGeom>
        </p:spPr>
      </p:pic>
    </p:spTree>
    <p:extLst>
      <p:ext uri="{BB962C8B-B14F-4D97-AF65-F5344CB8AC3E}">
        <p14:creationId xmlns:p14="http://schemas.microsoft.com/office/powerpoint/2010/main" val="24340247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Impact of the Indigenous Movement</a:t>
            </a:r>
            <a:endParaRPr lang="en-CA" dirty="0"/>
          </a:p>
        </p:txBody>
      </p:sp>
      <p:sp>
        <p:nvSpPr>
          <p:cNvPr id="3" name="Content Placeholder 2"/>
          <p:cNvSpPr>
            <a:spLocks noGrp="1"/>
          </p:cNvSpPr>
          <p:nvPr>
            <p:ph sz="half" idx="1"/>
          </p:nvPr>
        </p:nvSpPr>
        <p:spPr/>
        <p:txBody>
          <a:bodyPr>
            <a:normAutofit/>
          </a:bodyPr>
          <a:lstStyle/>
          <a:p>
            <a:r>
              <a:rPr lang="en-CA" dirty="0" smtClean="0">
                <a:solidFill>
                  <a:schemeClr val="accent6">
                    <a:lumMod val="50000"/>
                  </a:schemeClr>
                </a:solidFill>
              </a:rPr>
              <a:t>Worldwide decline in the legitimacy of state-sponsored policies of assimilation [pg. 28]</a:t>
            </a:r>
          </a:p>
          <a:p>
            <a:r>
              <a:rPr lang="en-CA" dirty="0" smtClean="0">
                <a:solidFill>
                  <a:schemeClr val="accent6">
                    <a:lumMod val="50000"/>
                  </a:schemeClr>
                </a:solidFill>
              </a:rPr>
              <a:t>Autonomy/Self-Determination</a:t>
            </a:r>
          </a:p>
          <a:p>
            <a:r>
              <a:rPr lang="en-CA" dirty="0" smtClean="0">
                <a:solidFill>
                  <a:schemeClr val="accent6">
                    <a:lumMod val="50000"/>
                  </a:schemeClr>
                </a:solidFill>
              </a:rPr>
              <a:t>Introduced a new speech genre, a language of collective self-awareness and strivings towards freedom, to the discourse of human rights. [pg. 31]</a:t>
            </a:r>
          </a:p>
          <a:p>
            <a:r>
              <a:rPr lang="en-CA" dirty="0" smtClean="0">
                <a:solidFill>
                  <a:schemeClr val="accent6">
                    <a:lumMod val="50000"/>
                  </a:schemeClr>
                </a:solidFill>
              </a:rPr>
              <a:t>Global Visibility, Indigeneity is a global identity</a:t>
            </a:r>
          </a:p>
          <a:p>
            <a:endParaRPr lang="en-CA" dirty="0" smtClean="0"/>
          </a:p>
          <a:p>
            <a:endParaRPr lang="en-CA" dirty="0"/>
          </a:p>
        </p:txBody>
      </p:sp>
      <p:sp>
        <p:nvSpPr>
          <p:cNvPr id="4" name="Content Placeholder 3"/>
          <p:cNvSpPr>
            <a:spLocks noGrp="1"/>
          </p:cNvSpPr>
          <p:nvPr>
            <p:ph sz="half" idx="2"/>
          </p:nvPr>
        </p:nvSpPr>
        <p:spPr>
          <a:xfrm>
            <a:off x="6208712" y="2460811"/>
            <a:ext cx="4825159" cy="3980329"/>
          </a:xfrm>
        </p:spPr>
        <p:txBody>
          <a:bodyPr>
            <a:normAutofit/>
          </a:bodyPr>
          <a:lstStyle/>
          <a:p>
            <a:r>
              <a:rPr lang="en-CA" dirty="0" smtClean="0">
                <a:solidFill>
                  <a:schemeClr val="accent6">
                    <a:lumMod val="50000"/>
                  </a:schemeClr>
                </a:solidFill>
              </a:rPr>
              <a:t>UNDRIP</a:t>
            </a:r>
          </a:p>
          <a:p>
            <a:r>
              <a:rPr lang="en-CA" dirty="0" smtClean="0">
                <a:solidFill>
                  <a:schemeClr val="accent6">
                    <a:lumMod val="50000"/>
                  </a:schemeClr>
                </a:solidFill>
              </a:rPr>
              <a:t>Exercising/affirming </a:t>
            </a:r>
            <a:r>
              <a:rPr lang="en-CA" dirty="0">
                <a:solidFill>
                  <a:schemeClr val="accent6">
                    <a:lumMod val="50000"/>
                  </a:schemeClr>
                </a:solidFill>
              </a:rPr>
              <a:t>identity</a:t>
            </a:r>
          </a:p>
          <a:p>
            <a:r>
              <a:rPr lang="en-CA" dirty="0" smtClean="0">
                <a:solidFill>
                  <a:schemeClr val="accent6">
                    <a:lumMod val="50000"/>
                  </a:schemeClr>
                </a:solidFill>
              </a:rPr>
              <a:t>Many individuals, groups, nations making claims of indigenous identity (legitimate and illegitimate) </a:t>
            </a:r>
          </a:p>
          <a:p>
            <a:r>
              <a:rPr lang="en-CA" dirty="0" smtClean="0">
                <a:solidFill>
                  <a:schemeClr val="accent6">
                    <a:lumMod val="50000"/>
                  </a:schemeClr>
                </a:solidFill>
              </a:rPr>
              <a:t>Slow-paced progress, information gathering</a:t>
            </a:r>
          </a:p>
          <a:p>
            <a:r>
              <a:rPr lang="en-CA" b="1" dirty="0" smtClean="0">
                <a:solidFill>
                  <a:schemeClr val="accent6">
                    <a:lumMod val="50000"/>
                  </a:schemeClr>
                </a:solidFill>
              </a:rPr>
              <a:t>Rhetoric of disillusionment, recognition of Indigenous peoples as subjects of rights has far outpaced practical action upon those rights. </a:t>
            </a:r>
            <a:endParaRPr lang="en-CA" b="1" dirty="0">
              <a:solidFill>
                <a:schemeClr val="accent6">
                  <a:lumMod val="50000"/>
                </a:schemeClr>
              </a:solidFill>
            </a:endParaRPr>
          </a:p>
        </p:txBody>
      </p:sp>
    </p:spTree>
    <p:extLst>
      <p:ext uri="{BB962C8B-B14F-4D97-AF65-F5344CB8AC3E}">
        <p14:creationId xmlns:p14="http://schemas.microsoft.com/office/powerpoint/2010/main" val="13029574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5" y="726141"/>
            <a:ext cx="2793157" cy="2169459"/>
          </a:xfrm>
        </p:spPr>
        <p:txBody>
          <a:bodyPr/>
          <a:lstStyle/>
          <a:p>
            <a:r>
              <a:rPr lang="en-CA" sz="2000" b="1" dirty="0">
                <a:solidFill>
                  <a:schemeClr val="bg1"/>
                </a:solidFill>
              </a:rPr>
              <a:t>Creates new conditions for exclusivity, political polarization, and the grown of racism</a:t>
            </a:r>
            <a:r>
              <a:rPr lang="en-CA" sz="1800" dirty="0">
                <a:solidFill>
                  <a:schemeClr val="bg1"/>
                </a:solidFill>
              </a:rPr>
              <a:t/>
            </a:r>
            <a:br>
              <a:rPr lang="en-CA" sz="1800" dirty="0">
                <a:solidFill>
                  <a:schemeClr val="bg1"/>
                </a:solidFill>
              </a:rPr>
            </a:br>
            <a:endParaRPr lang="en-CA" sz="1800" dirty="0">
              <a:solidFill>
                <a:schemeClr val="bg1"/>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1298" y="2540758"/>
            <a:ext cx="5189538" cy="3892153"/>
          </a:xfrm>
        </p:spPr>
      </p:pic>
      <p:sp>
        <p:nvSpPr>
          <p:cNvPr id="7" name="Text Placeholder 6"/>
          <p:cNvSpPr>
            <a:spLocks noGrp="1"/>
          </p:cNvSpPr>
          <p:nvPr>
            <p:ph type="body" sz="half" idx="2"/>
          </p:nvPr>
        </p:nvSpPr>
        <p:spPr>
          <a:xfrm>
            <a:off x="1154954" y="3025588"/>
            <a:ext cx="3107764" cy="3173506"/>
          </a:xfrm>
        </p:spPr>
        <p:txBody>
          <a:bodyPr/>
          <a:lstStyle/>
          <a:p>
            <a:r>
              <a:rPr lang="en-CA" sz="1800" u="sng" dirty="0">
                <a:solidFill>
                  <a:schemeClr val="bg1"/>
                </a:solidFill>
              </a:rPr>
              <a:t>Central paradox</a:t>
            </a:r>
            <a:r>
              <a:rPr lang="en-CA" sz="1800" dirty="0">
                <a:solidFill>
                  <a:schemeClr val="bg1"/>
                </a:solidFill>
              </a:rPr>
              <a:t>: flux and uncertainty have become inducements to collective self-images of permanence and timelessness…contributed to the rise of distinct socio-political entities with formal membership and sharper cultural boundaries. </a:t>
            </a:r>
            <a:r>
              <a:rPr lang="en-CA" sz="1800" dirty="0" smtClean="0">
                <a:solidFill>
                  <a:schemeClr val="bg1"/>
                </a:solidFill>
              </a:rPr>
              <a:t>[p. 21]</a:t>
            </a:r>
            <a:endParaRPr lang="en-CA" sz="1800" dirty="0">
              <a:solidFill>
                <a:schemeClr val="bg1"/>
              </a:solidFill>
            </a:endParaRPr>
          </a:p>
          <a:p>
            <a:endParaRPr lang="en-CA" dirty="0"/>
          </a:p>
        </p:txBody>
      </p:sp>
      <p:sp>
        <p:nvSpPr>
          <p:cNvPr id="9" name="TextBox 8"/>
          <p:cNvSpPr txBox="1"/>
          <p:nvPr/>
        </p:nvSpPr>
        <p:spPr>
          <a:xfrm>
            <a:off x="6131298" y="833717"/>
            <a:ext cx="3913655" cy="1200329"/>
          </a:xfrm>
          <a:prstGeom prst="rect">
            <a:avLst/>
          </a:prstGeom>
          <a:noFill/>
        </p:spPr>
        <p:txBody>
          <a:bodyPr wrap="square" rtlCol="0">
            <a:spAutoFit/>
          </a:bodyPr>
          <a:lstStyle/>
          <a:p>
            <a:r>
              <a:rPr lang="en-CA" dirty="0" smtClean="0">
                <a:solidFill>
                  <a:schemeClr val="accent6">
                    <a:lumMod val="50000"/>
                  </a:schemeClr>
                </a:solidFill>
              </a:rPr>
              <a:t>What is the subject of recent news stories in Quebec that feature images like the one below? </a:t>
            </a:r>
            <a:endParaRPr lang="en-CA" dirty="0">
              <a:solidFill>
                <a:schemeClr val="accent6">
                  <a:lumMod val="50000"/>
                </a:schemeClr>
              </a:solidFill>
            </a:endParaRPr>
          </a:p>
        </p:txBody>
      </p:sp>
    </p:spTree>
    <p:extLst>
      <p:ext uri="{BB962C8B-B14F-4D97-AF65-F5344CB8AC3E}">
        <p14:creationId xmlns:p14="http://schemas.microsoft.com/office/powerpoint/2010/main" val="1122086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16" y="107577"/>
            <a:ext cx="7039467" cy="6615953"/>
          </a:xfrm>
          <a:prstGeom prst="rect">
            <a:avLst/>
          </a:prstGeom>
        </p:spPr>
      </p:pic>
      <p:sp>
        <p:nvSpPr>
          <p:cNvPr id="6" name="TextBox 5"/>
          <p:cNvSpPr txBox="1"/>
          <p:nvPr/>
        </p:nvSpPr>
        <p:spPr>
          <a:xfrm>
            <a:off x="8108577" y="2218328"/>
            <a:ext cx="3361764" cy="954107"/>
          </a:xfrm>
          <a:prstGeom prst="rect">
            <a:avLst/>
          </a:prstGeom>
          <a:noFill/>
        </p:spPr>
        <p:txBody>
          <a:bodyPr wrap="square" rtlCol="0">
            <a:spAutoFit/>
          </a:bodyPr>
          <a:lstStyle/>
          <a:p>
            <a:r>
              <a:rPr lang="en-CA" sz="2800" dirty="0" smtClean="0">
                <a:solidFill>
                  <a:schemeClr val="accent6">
                    <a:lumMod val="50000"/>
                  </a:schemeClr>
                </a:solidFill>
              </a:rPr>
              <a:t>Meanwhile, in Kahnawà:ke…</a:t>
            </a:r>
            <a:endParaRPr lang="en-CA" sz="2800" dirty="0">
              <a:solidFill>
                <a:schemeClr val="accent6">
                  <a:lumMod val="50000"/>
                </a:schemeClr>
              </a:solidFill>
            </a:endParaRPr>
          </a:p>
        </p:txBody>
      </p:sp>
    </p:spTree>
    <p:extLst>
      <p:ext uri="{BB962C8B-B14F-4D97-AF65-F5344CB8AC3E}">
        <p14:creationId xmlns:p14="http://schemas.microsoft.com/office/powerpoint/2010/main" val="132267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895559" y="1465729"/>
            <a:ext cx="4292394" cy="4773706"/>
          </a:xfrm>
        </p:spPr>
        <p:txBody>
          <a:bodyPr/>
          <a:lstStyle/>
          <a:p>
            <a:pPr lvl="0">
              <a:buClr>
                <a:srgbClr val="B31166"/>
              </a:buClr>
            </a:pPr>
            <a:r>
              <a:rPr lang="en-CA" cap="none" dirty="0">
                <a:solidFill>
                  <a:srgbClr val="D53DD0">
                    <a:lumMod val="50000"/>
                  </a:srgbClr>
                </a:solidFill>
              </a:rPr>
              <a:t>The criteria for leadership and community survival in indigenous societies are very different today…An Indigenous political structure steeped in literacy, bureaucracy, information technology, media relations, and law is gaining importance over long established forms of leadership based on oral knowledge, environmental experience, and the politics of traditional authority. </a:t>
            </a:r>
          </a:p>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741" y="715122"/>
            <a:ext cx="3934791" cy="5389843"/>
          </a:xfrm>
          <a:prstGeom prst="rect">
            <a:avLst/>
          </a:prstGeom>
        </p:spPr>
      </p:pic>
    </p:spTree>
    <p:extLst>
      <p:ext uri="{BB962C8B-B14F-4D97-AF65-F5344CB8AC3E}">
        <p14:creationId xmlns:p14="http://schemas.microsoft.com/office/powerpoint/2010/main" val="2279026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Conclusion…</a:t>
            </a:r>
            <a:endParaRPr lang="en-CA" dirty="0"/>
          </a:p>
        </p:txBody>
      </p:sp>
      <p:sp>
        <p:nvSpPr>
          <p:cNvPr id="5" name="Content Placeholder 4"/>
          <p:cNvSpPr>
            <a:spLocks noGrp="1"/>
          </p:cNvSpPr>
          <p:nvPr>
            <p:ph idx="1"/>
          </p:nvPr>
        </p:nvSpPr>
        <p:spPr>
          <a:xfrm>
            <a:off x="678237" y="2522816"/>
            <a:ext cx="9238130" cy="3958665"/>
          </a:xfrm>
        </p:spPr>
        <p:txBody>
          <a:bodyPr>
            <a:normAutofit lnSpcReduction="10000"/>
          </a:bodyPr>
          <a:lstStyle/>
          <a:p>
            <a:r>
              <a:rPr lang="en-CA" sz="2000" dirty="0" smtClean="0">
                <a:solidFill>
                  <a:schemeClr val="accent6">
                    <a:lumMod val="50000"/>
                  </a:schemeClr>
                </a:solidFill>
              </a:rPr>
              <a:t>In the realm of transnational activism, indigenous peoples have come to represent much more than the rights of indigenous peoples. [p. 39]</a:t>
            </a:r>
          </a:p>
          <a:p>
            <a:r>
              <a:rPr lang="en-CA" sz="2000" dirty="0" smtClean="0">
                <a:solidFill>
                  <a:schemeClr val="accent6">
                    <a:lumMod val="50000"/>
                  </a:schemeClr>
                </a:solidFill>
              </a:rPr>
              <a:t>Cultural &amp; Political reawakening, collective self-awareness and strivings towards freedom. Language of cultural identity is a tool of liberation [pp. 31-32]</a:t>
            </a:r>
          </a:p>
          <a:p>
            <a:r>
              <a:rPr lang="en-CA" sz="2000" dirty="0" smtClean="0">
                <a:solidFill>
                  <a:schemeClr val="accent6">
                    <a:lumMod val="50000"/>
                  </a:schemeClr>
                </a:solidFill>
              </a:rPr>
              <a:t>Shift of view from public policy &amp; immediate goals of transnational activism to a perspective that considers new dynamics in the politics of identity and processes of self-representation.</a:t>
            </a:r>
          </a:p>
          <a:p>
            <a:r>
              <a:rPr lang="en-CA" sz="2000" dirty="0" smtClean="0">
                <a:solidFill>
                  <a:schemeClr val="accent6">
                    <a:lumMod val="50000"/>
                  </a:schemeClr>
                </a:solidFill>
              </a:rPr>
              <a:t>Not everything is riding on the standard-setting projects of global governance but what pathways are there towards articulation and redress of collective grievances? (Alternative tools of recognition, rights, and political leverage) [pp.42-43]</a:t>
            </a:r>
            <a:endParaRPr lang="en-CA" sz="2000" dirty="0">
              <a:solidFill>
                <a:schemeClr val="accent6">
                  <a:lumMod val="50000"/>
                </a:schemeClr>
              </a:solidFill>
            </a:endParaRPr>
          </a:p>
          <a:p>
            <a:endParaRPr lang="en-CA" dirty="0" smtClean="0"/>
          </a:p>
          <a:p>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424" y="3301999"/>
            <a:ext cx="1905000" cy="2400300"/>
          </a:xfrm>
          <a:prstGeom prst="rect">
            <a:avLst/>
          </a:prstGeom>
        </p:spPr>
      </p:pic>
    </p:spTree>
    <p:extLst>
      <p:ext uri="{BB962C8B-B14F-4D97-AF65-F5344CB8AC3E}">
        <p14:creationId xmlns:p14="http://schemas.microsoft.com/office/powerpoint/2010/main" val="2045015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Central Aspects</a:t>
            </a:r>
            <a:endParaRPr lang="en-CA" dirty="0"/>
          </a:p>
        </p:txBody>
      </p:sp>
      <p:sp>
        <p:nvSpPr>
          <p:cNvPr id="3" name="Content Placeholder 2"/>
          <p:cNvSpPr>
            <a:spLocks noGrp="1"/>
          </p:cNvSpPr>
          <p:nvPr>
            <p:ph idx="1"/>
          </p:nvPr>
        </p:nvSpPr>
        <p:spPr>
          <a:xfrm>
            <a:off x="1154954" y="2487706"/>
            <a:ext cx="10006105" cy="3805518"/>
          </a:xfrm>
        </p:spPr>
        <p:txBody>
          <a:bodyPr>
            <a:noAutofit/>
          </a:bodyPr>
          <a:lstStyle/>
          <a:p>
            <a:r>
              <a:rPr lang="en-CA" sz="2400" dirty="0">
                <a:solidFill>
                  <a:schemeClr val="accent6">
                    <a:lumMod val="50000"/>
                  </a:schemeClr>
                </a:solidFill>
              </a:rPr>
              <a:t>Who are Indigenous Peoples? What is transnational </a:t>
            </a:r>
            <a:r>
              <a:rPr lang="en-CA" sz="2400" dirty="0" err="1">
                <a:solidFill>
                  <a:schemeClr val="accent6">
                    <a:lumMod val="50000"/>
                  </a:schemeClr>
                </a:solidFill>
              </a:rPr>
              <a:t>Indigenism</a:t>
            </a:r>
            <a:r>
              <a:rPr lang="en-CA" sz="2400" dirty="0">
                <a:solidFill>
                  <a:schemeClr val="accent6">
                    <a:lumMod val="50000"/>
                  </a:schemeClr>
                </a:solidFill>
              </a:rPr>
              <a:t>? </a:t>
            </a:r>
            <a:endParaRPr lang="en-CA" sz="2400" dirty="0" smtClean="0">
              <a:solidFill>
                <a:schemeClr val="accent6">
                  <a:lumMod val="50000"/>
                </a:schemeClr>
              </a:solidFill>
            </a:endParaRPr>
          </a:p>
          <a:p>
            <a:r>
              <a:rPr lang="en-CA" sz="2400" dirty="0" smtClean="0">
                <a:solidFill>
                  <a:schemeClr val="accent6">
                    <a:lumMod val="50000"/>
                  </a:schemeClr>
                </a:solidFill>
              </a:rPr>
              <a:t>How/why did many marginalized societies begin utilizing the word “Indigenous” as a source of identity?</a:t>
            </a:r>
          </a:p>
          <a:p>
            <a:r>
              <a:rPr lang="en-CA" sz="2400" dirty="0" smtClean="0">
                <a:solidFill>
                  <a:schemeClr val="accent6">
                    <a:lumMod val="50000"/>
                  </a:schemeClr>
                </a:solidFill>
              </a:rPr>
              <a:t>What makes it possible and worthwhile to press for distinct collective rights, even in opposition to the interests of dominant peoples in control of the powers of the state? [pg. 36]</a:t>
            </a:r>
          </a:p>
          <a:p>
            <a:r>
              <a:rPr lang="en-CA" sz="2400" dirty="0">
                <a:solidFill>
                  <a:schemeClr val="accent6">
                    <a:lumMod val="50000"/>
                  </a:schemeClr>
                </a:solidFill>
              </a:rPr>
              <a:t>Critical issues for Indigenous and possibilities for change: </a:t>
            </a:r>
            <a:r>
              <a:rPr lang="en-CA" sz="2400" b="1" dirty="0" smtClean="0">
                <a:solidFill>
                  <a:schemeClr val="accent6">
                    <a:lumMod val="50000"/>
                  </a:schemeClr>
                </a:solidFill>
              </a:rPr>
              <a:t>health, sustainable development, or environmental protection</a:t>
            </a:r>
            <a:r>
              <a:rPr lang="en-CA" sz="2400" dirty="0" smtClean="0">
                <a:solidFill>
                  <a:schemeClr val="accent6">
                    <a:lumMod val="50000"/>
                  </a:schemeClr>
                </a:solidFill>
              </a:rPr>
              <a:t>. (</a:t>
            </a:r>
            <a:r>
              <a:rPr lang="en-CA" sz="2400" dirty="0">
                <a:solidFill>
                  <a:schemeClr val="accent6">
                    <a:lumMod val="50000"/>
                  </a:schemeClr>
                </a:solidFill>
              </a:rPr>
              <a:t>G</a:t>
            </a:r>
            <a:r>
              <a:rPr lang="en-CA" sz="2400" dirty="0" smtClean="0">
                <a:solidFill>
                  <a:schemeClr val="accent6">
                    <a:lumMod val="50000"/>
                  </a:schemeClr>
                </a:solidFill>
              </a:rPr>
              <a:t>enocide</a:t>
            </a:r>
            <a:r>
              <a:rPr lang="en-CA" sz="2400" dirty="0">
                <a:solidFill>
                  <a:schemeClr val="accent6">
                    <a:lumMod val="50000"/>
                  </a:schemeClr>
                </a:solidFill>
              </a:rPr>
              <a:t>, ethnocide, </a:t>
            </a:r>
            <a:r>
              <a:rPr lang="en-CA" sz="2400" dirty="0" err="1">
                <a:solidFill>
                  <a:schemeClr val="accent6">
                    <a:lumMod val="50000"/>
                  </a:schemeClr>
                </a:solidFill>
              </a:rPr>
              <a:t>etc</a:t>
            </a:r>
            <a:r>
              <a:rPr lang="en-CA" sz="2400" dirty="0" smtClean="0">
                <a:solidFill>
                  <a:schemeClr val="accent6">
                    <a:lumMod val="50000"/>
                  </a:schemeClr>
                </a:solidFill>
              </a:rPr>
              <a:t>…)</a:t>
            </a:r>
            <a:endParaRPr lang="en-CA" sz="2400" dirty="0">
              <a:solidFill>
                <a:schemeClr val="accent6">
                  <a:lumMod val="50000"/>
                </a:schemeClr>
              </a:solidFill>
            </a:endParaRPr>
          </a:p>
          <a:p>
            <a:endParaRPr lang="en-CA" sz="2400" dirty="0" smtClean="0">
              <a:solidFill>
                <a:schemeClr val="accent6">
                  <a:lumMod val="50000"/>
                </a:schemeClr>
              </a:solidFill>
            </a:endParaRPr>
          </a:p>
          <a:p>
            <a:endParaRPr lang="en-CA" sz="2000" dirty="0" smtClean="0">
              <a:solidFill>
                <a:schemeClr val="accent6">
                  <a:lumMod val="50000"/>
                </a:schemeClr>
              </a:solidFill>
            </a:endParaRPr>
          </a:p>
          <a:p>
            <a:endParaRPr lang="en-CA" sz="2000" dirty="0" smtClean="0">
              <a:solidFill>
                <a:schemeClr val="accent6">
                  <a:lumMod val="50000"/>
                </a:schemeClr>
              </a:solidFill>
            </a:endParaRPr>
          </a:p>
        </p:txBody>
      </p:sp>
    </p:spTree>
    <p:extLst>
      <p:ext uri="{BB962C8B-B14F-4D97-AF65-F5344CB8AC3E}">
        <p14:creationId xmlns:p14="http://schemas.microsoft.com/office/powerpoint/2010/main" val="2890761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Questions…</a:t>
            </a:r>
            <a:endParaRPr lang="en-CA" dirty="0"/>
          </a:p>
        </p:txBody>
      </p:sp>
      <p:sp>
        <p:nvSpPr>
          <p:cNvPr id="5" name="Text Placeholder 4"/>
          <p:cNvSpPr>
            <a:spLocks noGrp="1"/>
          </p:cNvSpPr>
          <p:nvPr>
            <p:ph type="body" sz="half" idx="2"/>
          </p:nvPr>
        </p:nvSpPr>
        <p:spPr>
          <a:xfrm>
            <a:off x="705045" y="3650877"/>
            <a:ext cx="8465849" cy="2476500"/>
          </a:xfrm>
        </p:spPr>
        <p:txBody>
          <a:bodyPr/>
          <a:lstStyle/>
          <a:p>
            <a:r>
              <a:rPr lang="en-CA" sz="2400" dirty="0">
                <a:solidFill>
                  <a:schemeClr val="accent6">
                    <a:lumMod val="50000"/>
                  </a:schemeClr>
                </a:solidFill>
                <a:sym typeface="Wingdings" panose="05000000000000000000" pitchFamily="2" charset="2"/>
              </a:rPr>
              <a:t></a:t>
            </a:r>
            <a:r>
              <a:rPr lang="en-CA" sz="2400" dirty="0" smtClean="0">
                <a:solidFill>
                  <a:schemeClr val="accent6">
                    <a:lumMod val="50000"/>
                  </a:schemeClr>
                </a:solidFill>
                <a:sym typeface="Wingdings" panose="05000000000000000000" pitchFamily="2" charset="2"/>
              </a:rPr>
              <a:t>What are some of the </a:t>
            </a:r>
            <a:r>
              <a:rPr lang="en-CA" sz="2400" dirty="0">
                <a:solidFill>
                  <a:schemeClr val="accent6">
                    <a:lumMod val="50000"/>
                  </a:schemeClr>
                </a:solidFill>
                <a:sym typeface="Wingdings" panose="05000000000000000000" pitchFamily="2" charset="2"/>
              </a:rPr>
              <a:t>general background </a:t>
            </a:r>
            <a:r>
              <a:rPr lang="en-CA" sz="2400" dirty="0" smtClean="0">
                <a:solidFill>
                  <a:schemeClr val="accent6">
                    <a:lumMod val="50000"/>
                  </a:schemeClr>
                </a:solidFill>
                <a:sym typeface="Wingdings" panose="05000000000000000000" pitchFamily="2" charset="2"/>
              </a:rPr>
              <a:t>conditions that made </a:t>
            </a:r>
            <a:r>
              <a:rPr lang="en-CA" sz="2400" dirty="0">
                <a:solidFill>
                  <a:schemeClr val="accent6">
                    <a:lumMod val="50000"/>
                  </a:schemeClr>
                </a:solidFill>
                <a:sym typeface="Wingdings" panose="05000000000000000000" pitchFamily="2" charset="2"/>
              </a:rPr>
              <a:t>this happen</a:t>
            </a:r>
            <a:r>
              <a:rPr lang="en-CA" sz="2400" dirty="0" smtClean="0">
                <a:solidFill>
                  <a:schemeClr val="accent6">
                    <a:lumMod val="50000"/>
                  </a:schemeClr>
                </a:solidFill>
                <a:sym typeface="Wingdings" panose="05000000000000000000" pitchFamily="2" charset="2"/>
              </a:rPr>
              <a:t>? (What was going on in the world that fueled the Indigenous movement?)</a:t>
            </a:r>
          </a:p>
          <a:p>
            <a:r>
              <a:rPr lang="en-CA" sz="2400" dirty="0" smtClean="0">
                <a:solidFill>
                  <a:schemeClr val="accent6">
                    <a:lumMod val="50000"/>
                  </a:schemeClr>
                </a:solidFill>
                <a:sym typeface="Wingdings" panose="05000000000000000000" pitchFamily="2" charset="2"/>
              </a:rPr>
              <a:t> How was the term “Indigenous” generally used (for what) before the transnational Indigenous movement? </a:t>
            </a:r>
            <a:endParaRPr lang="en-CA" sz="2400" dirty="0">
              <a:solidFill>
                <a:schemeClr val="accent6">
                  <a:lumMod val="50000"/>
                </a:schemeClr>
              </a:solidFill>
            </a:endParaRPr>
          </a:p>
          <a:p>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365" y="842362"/>
            <a:ext cx="2880047" cy="21025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026" y="3650877"/>
            <a:ext cx="1943100" cy="2352675"/>
          </a:xfrm>
          <a:prstGeom prst="rect">
            <a:avLst/>
          </a:prstGeom>
        </p:spPr>
      </p:pic>
    </p:spTree>
    <p:extLst>
      <p:ext uri="{BB962C8B-B14F-4D97-AF65-F5344CB8AC3E}">
        <p14:creationId xmlns:p14="http://schemas.microsoft.com/office/powerpoint/2010/main" val="386258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852645"/>
            <a:ext cx="6024283" cy="706964"/>
          </a:xfrm>
        </p:spPr>
        <p:txBody>
          <a:bodyPr/>
          <a:lstStyle/>
          <a:p>
            <a:r>
              <a:rPr lang="en-CA" dirty="0" smtClean="0"/>
              <a:t>Birth of </a:t>
            </a:r>
            <a:r>
              <a:rPr lang="en-CA" dirty="0" err="1" smtClean="0"/>
              <a:t>Indigenism</a:t>
            </a:r>
            <a:r>
              <a:rPr lang="en-CA" dirty="0" smtClean="0"/>
              <a:t> </a:t>
            </a:r>
            <a:endParaRPr lang="en-CA" dirty="0"/>
          </a:p>
        </p:txBody>
      </p:sp>
      <p:sp>
        <p:nvSpPr>
          <p:cNvPr id="3" name="Content Placeholder 2"/>
          <p:cNvSpPr>
            <a:spLocks noGrp="1"/>
          </p:cNvSpPr>
          <p:nvPr>
            <p:ph idx="1"/>
          </p:nvPr>
        </p:nvSpPr>
        <p:spPr>
          <a:xfrm>
            <a:off x="1154954" y="2603500"/>
            <a:ext cx="10073340" cy="3985559"/>
          </a:xfrm>
        </p:spPr>
        <p:txBody>
          <a:bodyPr>
            <a:normAutofit/>
          </a:bodyPr>
          <a:lstStyle/>
          <a:p>
            <a:r>
              <a:rPr lang="en-CA" sz="2000" dirty="0" smtClean="0">
                <a:solidFill>
                  <a:schemeClr val="accent6">
                    <a:lumMod val="50000"/>
                  </a:schemeClr>
                </a:solidFill>
              </a:rPr>
              <a:t>The lack of institutional receptiveness to the political integrity of “indigenous populations” changed with the development of </a:t>
            </a:r>
            <a:r>
              <a:rPr lang="en-CA" sz="2000" b="1" dirty="0" smtClean="0">
                <a:solidFill>
                  <a:schemeClr val="accent6">
                    <a:lumMod val="50000"/>
                  </a:schemeClr>
                </a:solidFill>
              </a:rPr>
              <a:t>human rights </a:t>
            </a:r>
            <a:r>
              <a:rPr lang="en-CA" sz="2000" dirty="0" smtClean="0">
                <a:solidFill>
                  <a:schemeClr val="accent6">
                    <a:lumMod val="50000"/>
                  </a:schemeClr>
                </a:solidFill>
              </a:rPr>
              <a:t>and the </a:t>
            </a:r>
            <a:r>
              <a:rPr lang="en-CA" sz="2000" b="1" dirty="0" smtClean="0">
                <a:solidFill>
                  <a:schemeClr val="accent6">
                    <a:lumMod val="50000"/>
                  </a:schemeClr>
                </a:solidFill>
              </a:rPr>
              <a:t>global movement towards decolonization</a:t>
            </a:r>
            <a:r>
              <a:rPr lang="en-CA" sz="2000" dirty="0" smtClean="0">
                <a:solidFill>
                  <a:schemeClr val="accent6">
                    <a:lumMod val="50000"/>
                  </a:schemeClr>
                </a:solidFill>
              </a:rPr>
              <a:t> in latter half of the 20</a:t>
            </a:r>
            <a:r>
              <a:rPr lang="en-CA" sz="2000" baseline="30000" dirty="0" smtClean="0">
                <a:solidFill>
                  <a:schemeClr val="accent6">
                    <a:lumMod val="50000"/>
                  </a:schemeClr>
                </a:solidFill>
              </a:rPr>
              <a:t>th</a:t>
            </a:r>
            <a:r>
              <a:rPr lang="en-CA" sz="2000" dirty="0" smtClean="0">
                <a:solidFill>
                  <a:schemeClr val="accent6">
                    <a:lumMod val="50000"/>
                  </a:schemeClr>
                </a:solidFill>
              </a:rPr>
              <a:t> century. [p. 26]</a:t>
            </a:r>
          </a:p>
          <a:p>
            <a:r>
              <a:rPr lang="en-CA" sz="2000" dirty="0" smtClean="0">
                <a:solidFill>
                  <a:schemeClr val="accent6">
                    <a:lumMod val="50000"/>
                  </a:schemeClr>
                </a:solidFill>
              </a:rPr>
              <a:t>Global </a:t>
            </a:r>
            <a:r>
              <a:rPr lang="en-CA" sz="2000" dirty="0" err="1" smtClean="0">
                <a:solidFill>
                  <a:schemeClr val="accent6">
                    <a:lumMod val="50000"/>
                  </a:schemeClr>
                </a:solidFill>
              </a:rPr>
              <a:t>Indigenism</a:t>
            </a:r>
            <a:r>
              <a:rPr lang="en-CA" sz="2000" dirty="0" smtClean="0">
                <a:solidFill>
                  <a:schemeClr val="accent6">
                    <a:lumMod val="50000"/>
                  </a:schemeClr>
                </a:solidFill>
              </a:rPr>
              <a:t> - a shift towards reduction of the reach of the nation-state in favour of transnational associations of community identities, based largely upon a globally defined and shared ethos of nature spirituality and environmental responsibility. [p. 41]</a:t>
            </a:r>
          </a:p>
          <a:p>
            <a:r>
              <a:rPr lang="en-CA" sz="2000" dirty="0">
                <a:solidFill>
                  <a:schemeClr val="accent6">
                    <a:lumMod val="50000"/>
                  </a:schemeClr>
                </a:solidFill>
              </a:rPr>
              <a:t>I</a:t>
            </a:r>
            <a:r>
              <a:rPr lang="en-CA" sz="2000" dirty="0" smtClean="0">
                <a:solidFill>
                  <a:schemeClr val="accent6">
                    <a:lumMod val="50000"/>
                  </a:schemeClr>
                </a:solidFill>
              </a:rPr>
              <a:t>nvolves </a:t>
            </a:r>
            <a:r>
              <a:rPr lang="en-CA" sz="2000" dirty="0">
                <a:solidFill>
                  <a:schemeClr val="accent6">
                    <a:lumMod val="50000"/>
                  </a:schemeClr>
                </a:solidFill>
              </a:rPr>
              <a:t>transnational networks of peoples and organizations dedicated to protecting those who are the original inhabitants of distinct territories, who now live politically and economically on the margins of nation-states.” [opening statement, </a:t>
            </a:r>
            <a:r>
              <a:rPr lang="en-CA" sz="2000" dirty="0" smtClean="0">
                <a:solidFill>
                  <a:schemeClr val="accent6">
                    <a:lumMod val="50000"/>
                  </a:schemeClr>
                </a:solidFill>
              </a:rPr>
              <a:t>p. </a:t>
            </a:r>
            <a:r>
              <a:rPr lang="en-CA" sz="2000" dirty="0">
                <a:solidFill>
                  <a:schemeClr val="accent6">
                    <a:lumMod val="50000"/>
                  </a:schemeClr>
                </a:solidFill>
              </a:rPr>
              <a:t>17] </a:t>
            </a:r>
          </a:p>
          <a:p>
            <a:endParaRPr lang="en-CA" sz="2000" dirty="0">
              <a:solidFill>
                <a:schemeClr val="accent6">
                  <a:lumMod val="50000"/>
                </a:schemeClr>
              </a:solidFill>
            </a:endParaRPr>
          </a:p>
        </p:txBody>
      </p:sp>
    </p:spTree>
    <p:extLst>
      <p:ext uri="{BB962C8B-B14F-4D97-AF65-F5344CB8AC3E}">
        <p14:creationId xmlns:p14="http://schemas.microsoft.com/office/powerpoint/2010/main" val="10094426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0107" y="1216959"/>
            <a:ext cx="2126128" cy="461682"/>
          </a:xfrm>
        </p:spPr>
        <p:txBody>
          <a:bodyPr/>
          <a:lstStyle/>
          <a:p>
            <a:r>
              <a:rPr lang="en-CA" dirty="0" smtClean="0"/>
              <a:t>“Indigenous”</a:t>
            </a:r>
            <a:endParaRPr lang="en-CA" dirty="0"/>
          </a:p>
        </p:txBody>
      </p:sp>
      <p:sp>
        <p:nvSpPr>
          <p:cNvPr id="5" name="Content Placeholder 4"/>
          <p:cNvSpPr>
            <a:spLocks noGrp="1"/>
          </p:cNvSpPr>
          <p:nvPr>
            <p:ph idx="1"/>
          </p:nvPr>
        </p:nvSpPr>
        <p:spPr>
          <a:xfrm>
            <a:off x="4840941" y="85762"/>
            <a:ext cx="6076483" cy="5939118"/>
          </a:xfrm>
        </p:spPr>
        <p:txBody>
          <a:bodyPr/>
          <a:lstStyle/>
          <a:p>
            <a:r>
              <a:rPr lang="en-CA" dirty="0" smtClean="0">
                <a:solidFill>
                  <a:schemeClr val="accent6">
                    <a:lumMod val="50000"/>
                  </a:schemeClr>
                </a:solidFill>
              </a:rPr>
              <a:t>“Indigenous” term normally applied plants and livestock in a particular region from the seventeenth century until the mid-twentieth century. </a:t>
            </a:r>
          </a:p>
          <a:p>
            <a:r>
              <a:rPr lang="en-CA" dirty="0" smtClean="0">
                <a:solidFill>
                  <a:schemeClr val="accent6">
                    <a:lumMod val="50000"/>
                  </a:schemeClr>
                </a:solidFill>
              </a:rPr>
              <a:t>Then became used in reference to distinct human group or community with rights of self-determination and ultimately as a legal category of peoples with distinct ways of life on the margins of states. </a:t>
            </a:r>
          </a:p>
          <a:p>
            <a:r>
              <a:rPr lang="en-CA" dirty="0" smtClean="0">
                <a:solidFill>
                  <a:schemeClr val="accent6">
                    <a:lumMod val="50000"/>
                  </a:schemeClr>
                </a:solidFill>
              </a:rPr>
              <a:t>1953: Report of the International Labour Organization – the term developed a “global currency” </a:t>
            </a:r>
          </a:p>
          <a:p>
            <a:r>
              <a:rPr lang="en-CA" dirty="0" smtClean="0">
                <a:solidFill>
                  <a:schemeClr val="accent6">
                    <a:lumMod val="50000"/>
                  </a:schemeClr>
                </a:solidFill>
              </a:rPr>
              <a:t>Represented a wider transition towards pluralism from within the Human Rights movement (United Nations), “We the Peoples” of the UN Charter  [pg. 27]</a:t>
            </a:r>
            <a:endParaRPr lang="en-CA" dirty="0">
              <a:solidFill>
                <a:schemeClr val="accent6">
                  <a:lumMod val="50000"/>
                </a:schemeClr>
              </a:solidFill>
            </a:endParaRPr>
          </a:p>
        </p:txBody>
      </p:sp>
      <p:sp>
        <p:nvSpPr>
          <p:cNvPr id="6" name="Text Placeholder 5"/>
          <p:cNvSpPr>
            <a:spLocks noGrp="1"/>
          </p:cNvSpPr>
          <p:nvPr>
            <p:ph type="body" sz="half" idx="2"/>
          </p:nvPr>
        </p:nvSpPr>
        <p:spPr>
          <a:xfrm>
            <a:off x="1154953" y="1922930"/>
            <a:ext cx="3027081" cy="4101950"/>
          </a:xfrm>
        </p:spPr>
        <p:txBody>
          <a:bodyPr>
            <a:normAutofit/>
          </a:bodyPr>
          <a:lstStyle/>
          <a:p>
            <a:r>
              <a:rPr lang="en-CA" sz="2000" dirty="0" smtClean="0">
                <a:solidFill>
                  <a:schemeClr val="bg1"/>
                </a:solidFill>
              </a:rPr>
              <a:t>Many marginalized societies took up the word “Indigenous” as a source of identity and shaped it into a legal category that is now the focus of numerous human rights, health, and development initiatives in the UN system. </a:t>
            </a:r>
            <a:endParaRPr lang="en-CA" sz="20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1459" y="3015994"/>
            <a:ext cx="1371600" cy="1371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491" y="5206237"/>
            <a:ext cx="1637286" cy="1637286"/>
          </a:xfrm>
          <a:prstGeom prst="rect">
            <a:avLst/>
          </a:prstGeom>
        </p:spPr>
      </p:pic>
    </p:spTree>
    <p:extLst>
      <p:ext uri="{BB962C8B-B14F-4D97-AF65-F5344CB8AC3E}">
        <p14:creationId xmlns:p14="http://schemas.microsoft.com/office/powerpoint/2010/main" val="2798675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07" y="201706"/>
            <a:ext cx="3978851" cy="31578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5" y="4291811"/>
            <a:ext cx="3695057" cy="23241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050" y="3646015"/>
            <a:ext cx="2180105" cy="29347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4865" y="3610878"/>
            <a:ext cx="2785782" cy="300503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3436" y="239877"/>
            <a:ext cx="2051432" cy="264199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8050" y="201706"/>
            <a:ext cx="5182597" cy="309323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4271" y="4634711"/>
            <a:ext cx="2781300" cy="1638300"/>
          </a:xfrm>
          <a:prstGeom prst="rect">
            <a:avLst/>
          </a:prstGeom>
        </p:spPr>
      </p:pic>
    </p:spTree>
    <p:extLst>
      <p:ext uri="{BB962C8B-B14F-4D97-AF65-F5344CB8AC3E}">
        <p14:creationId xmlns:p14="http://schemas.microsoft.com/office/powerpoint/2010/main" val="2433112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4" y="341421"/>
            <a:ext cx="4054912" cy="30255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208" y="1109429"/>
            <a:ext cx="5505792" cy="57015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156" y="420624"/>
            <a:ext cx="3508580" cy="2131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624" y="2761511"/>
            <a:ext cx="1295400" cy="1295400"/>
          </a:xfrm>
          <a:prstGeom prst="rect">
            <a:avLst/>
          </a:prstGeom>
        </p:spPr>
      </p:pic>
      <p:sp>
        <p:nvSpPr>
          <p:cNvPr id="10" name="Title 9"/>
          <p:cNvSpPr>
            <a:spLocks noGrp="1"/>
          </p:cNvSpPr>
          <p:nvPr>
            <p:ph type="title"/>
          </p:nvPr>
        </p:nvSpPr>
        <p:spPr>
          <a:xfrm>
            <a:off x="1396372" y="4746812"/>
            <a:ext cx="5060529" cy="1303608"/>
          </a:xfrm>
        </p:spPr>
        <p:txBody>
          <a:bodyPr/>
          <a:lstStyle/>
          <a:p>
            <a:r>
              <a:rPr lang="en-CA" dirty="0" smtClean="0">
                <a:sym typeface="Wingdings" panose="05000000000000000000" pitchFamily="2" charset="2"/>
              </a:rPr>
              <a:t> </a:t>
            </a:r>
            <a:r>
              <a:rPr lang="en-CA" dirty="0" smtClean="0"/>
              <a:t>Indigenous Peoples are not homogenous but what are some things they have in common?</a:t>
            </a:r>
            <a:endParaRPr lang="en-CA" dirty="0"/>
          </a:p>
        </p:txBody>
      </p:sp>
    </p:spTree>
    <p:extLst>
      <p:ext uri="{BB962C8B-B14F-4D97-AF65-F5344CB8AC3E}">
        <p14:creationId xmlns:p14="http://schemas.microsoft.com/office/powerpoint/2010/main" val="1905763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60" y="624045"/>
            <a:ext cx="8761413" cy="962708"/>
          </a:xfrm>
        </p:spPr>
        <p:txBody>
          <a:bodyPr/>
          <a:lstStyle/>
          <a:p>
            <a:pPr algn="ctr"/>
            <a:r>
              <a:rPr lang="en-CA" dirty="0" smtClean="0"/>
              <a:t>Indigenous Identity &amp; Spiritual Connection with the Land</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34" y="2696673"/>
            <a:ext cx="5811686" cy="36710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1271" y="2206394"/>
            <a:ext cx="3370729" cy="4651606"/>
          </a:xfrm>
          <a:prstGeom prst="rect">
            <a:avLst/>
          </a:prstGeom>
        </p:spPr>
      </p:pic>
      <p:sp>
        <p:nvSpPr>
          <p:cNvPr id="5" name="TextBox 4"/>
          <p:cNvSpPr txBox="1"/>
          <p:nvPr/>
        </p:nvSpPr>
        <p:spPr>
          <a:xfrm>
            <a:off x="6125775" y="3193369"/>
            <a:ext cx="2554941" cy="2677656"/>
          </a:xfrm>
          <a:prstGeom prst="rect">
            <a:avLst/>
          </a:prstGeom>
          <a:noFill/>
        </p:spPr>
        <p:txBody>
          <a:bodyPr wrap="square" rtlCol="0">
            <a:spAutoFit/>
          </a:bodyPr>
          <a:lstStyle/>
          <a:p>
            <a:r>
              <a:rPr lang="en-CA" sz="2400" dirty="0">
                <a:solidFill>
                  <a:schemeClr val="accent6">
                    <a:lumMod val="50000"/>
                  </a:schemeClr>
                </a:solidFill>
              </a:rPr>
              <a:t>In the Kanien’kéhá:ka Nation we view the Earth as our Mother and the mother </a:t>
            </a:r>
            <a:r>
              <a:rPr lang="en-CA" sz="2400" dirty="0" smtClean="0">
                <a:solidFill>
                  <a:schemeClr val="accent6">
                    <a:lumMod val="50000"/>
                  </a:schemeClr>
                </a:solidFill>
              </a:rPr>
              <a:t>of </a:t>
            </a:r>
            <a:r>
              <a:rPr lang="en-CA" sz="2400" dirty="0">
                <a:solidFill>
                  <a:schemeClr val="accent6">
                    <a:lumMod val="50000"/>
                  </a:schemeClr>
                </a:solidFill>
              </a:rPr>
              <a:t>all living </a:t>
            </a:r>
            <a:r>
              <a:rPr lang="en-CA" sz="2400" dirty="0" smtClean="0">
                <a:solidFill>
                  <a:schemeClr val="accent6">
                    <a:lumMod val="50000"/>
                  </a:schemeClr>
                </a:solidFill>
              </a:rPr>
              <a:t>things.</a:t>
            </a:r>
            <a:endParaRPr lang="en-CA" sz="2400" dirty="0">
              <a:solidFill>
                <a:schemeClr val="accent6">
                  <a:lumMod val="50000"/>
                </a:schemeClr>
              </a:solidFill>
            </a:endParaRPr>
          </a:p>
        </p:txBody>
      </p:sp>
    </p:spTree>
    <p:extLst>
      <p:ext uri="{BB962C8B-B14F-4D97-AF65-F5344CB8AC3E}">
        <p14:creationId xmlns:p14="http://schemas.microsoft.com/office/powerpoint/2010/main" val="241736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683" y="879539"/>
            <a:ext cx="8825659" cy="706964"/>
          </a:xfrm>
        </p:spPr>
        <p:txBody>
          <a:bodyPr/>
          <a:lstStyle/>
          <a:p>
            <a:r>
              <a:rPr lang="en-CA" dirty="0" smtClean="0"/>
              <a:t>Environment/Land, </a:t>
            </a:r>
            <a:r>
              <a:rPr lang="en-CA" dirty="0" err="1" smtClean="0"/>
              <a:t>Deskaheh</a:t>
            </a:r>
            <a:r>
              <a:rPr lang="en-CA" dirty="0" smtClean="0"/>
              <a:t>, Africa</a:t>
            </a:r>
            <a:endParaRPr lang="en-CA" dirty="0"/>
          </a:p>
        </p:txBody>
      </p:sp>
      <p:sp>
        <p:nvSpPr>
          <p:cNvPr id="7" name="Text Placeholder 6"/>
          <p:cNvSpPr>
            <a:spLocks noGrp="1"/>
          </p:cNvSpPr>
          <p:nvPr>
            <p:ph type="body" idx="1"/>
          </p:nvPr>
        </p:nvSpPr>
        <p:spPr>
          <a:xfrm>
            <a:off x="785906" y="2603500"/>
            <a:ext cx="3141878" cy="576262"/>
          </a:xfrm>
        </p:spPr>
        <p:txBody>
          <a:bodyPr/>
          <a:lstStyle/>
          <a:p>
            <a:r>
              <a:rPr lang="en-CA" dirty="0" smtClean="0">
                <a:solidFill>
                  <a:schemeClr val="accent6">
                    <a:lumMod val="50000"/>
                  </a:schemeClr>
                </a:solidFill>
              </a:rPr>
              <a:t>Environment/Land</a:t>
            </a:r>
            <a:endParaRPr lang="en-CA" dirty="0">
              <a:solidFill>
                <a:schemeClr val="accent6">
                  <a:lumMod val="50000"/>
                </a:schemeClr>
              </a:solidFill>
            </a:endParaRPr>
          </a:p>
        </p:txBody>
      </p:sp>
      <p:sp>
        <p:nvSpPr>
          <p:cNvPr id="10" name="Text Placeholder 9"/>
          <p:cNvSpPr>
            <a:spLocks noGrp="1"/>
          </p:cNvSpPr>
          <p:nvPr>
            <p:ph type="body" sz="half" idx="15"/>
          </p:nvPr>
        </p:nvSpPr>
        <p:spPr>
          <a:xfrm>
            <a:off x="416859" y="3179764"/>
            <a:ext cx="3879973" cy="3476530"/>
          </a:xfrm>
        </p:spPr>
        <p:txBody>
          <a:bodyPr/>
          <a:lstStyle/>
          <a:p>
            <a:pPr marL="285750" indent="-285750">
              <a:buFont typeface="Arial" panose="020B0604020202020204" pitchFamily="34" charset="0"/>
              <a:buChar char="•"/>
            </a:pPr>
            <a:r>
              <a:rPr lang="en-CA" sz="1600" dirty="0" smtClean="0">
                <a:solidFill>
                  <a:schemeClr val="accent6">
                    <a:lumMod val="50000"/>
                  </a:schemeClr>
                </a:solidFill>
              </a:rPr>
              <a:t>Stewardship/Environmental protection</a:t>
            </a:r>
          </a:p>
          <a:p>
            <a:pPr marL="285750" indent="-285750">
              <a:buFont typeface="Arial" panose="020B0604020202020204" pitchFamily="34" charset="0"/>
              <a:buChar char="•"/>
            </a:pPr>
            <a:r>
              <a:rPr lang="en-CA" sz="1600" dirty="0" smtClean="0">
                <a:solidFill>
                  <a:schemeClr val="accent6">
                    <a:lumMod val="50000"/>
                  </a:schemeClr>
                </a:solidFill>
              </a:rPr>
              <a:t>Sustainable development</a:t>
            </a:r>
          </a:p>
          <a:p>
            <a:pPr marL="285750" indent="-285750">
              <a:buFont typeface="Arial" panose="020B0604020202020204" pitchFamily="34" charset="0"/>
              <a:buChar char="•"/>
            </a:pPr>
            <a:r>
              <a:rPr lang="en-CA" sz="1600" dirty="0" smtClean="0">
                <a:solidFill>
                  <a:schemeClr val="accent6">
                    <a:lumMod val="50000"/>
                  </a:schemeClr>
                </a:solidFill>
              </a:rPr>
              <a:t>Holistic, scientific traditional knowledge</a:t>
            </a:r>
          </a:p>
          <a:p>
            <a:pPr marL="285750" indent="-285750">
              <a:buFont typeface="Arial" panose="020B0604020202020204" pitchFamily="34" charset="0"/>
              <a:buChar char="•"/>
            </a:pPr>
            <a:r>
              <a:rPr lang="en-CA" sz="1600" dirty="0" err="1" smtClean="0">
                <a:solidFill>
                  <a:schemeClr val="accent6">
                    <a:lumMod val="50000"/>
                  </a:schemeClr>
                </a:solidFill>
              </a:rPr>
              <a:t>Biopiracy</a:t>
            </a:r>
            <a:endParaRPr lang="en-CA" sz="1600" dirty="0" smtClean="0">
              <a:solidFill>
                <a:schemeClr val="accent6">
                  <a:lumMod val="50000"/>
                </a:schemeClr>
              </a:solidFill>
            </a:endParaRPr>
          </a:p>
          <a:p>
            <a:pPr marL="285750" indent="-285750">
              <a:buFont typeface="Arial" panose="020B0604020202020204" pitchFamily="34" charset="0"/>
              <a:buChar char="•"/>
            </a:pPr>
            <a:r>
              <a:rPr lang="en-CA" sz="1600" dirty="0" smtClean="0">
                <a:solidFill>
                  <a:schemeClr val="accent6">
                    <a:lumMod val="50000"/>
                  </a:schemeClr>
                </a:solidFill>
              </a:rPr>
              <a:t>UNESCO: TEK, TIK, TK</a:t>
            </a:r>
          </a:p>
          <a:p>
            <a:pPr marL="285750" indent="-285750">
              <a:buFont typeface="Arial" panose="020B0604020202020204" pitchFamily="34" charset="0"/>
              <a:buChar char="•"/>
            </a:pPr>
            <a:r>
              <a:rPr lang="en-CA" sz="1600" dirty="0" smtClean="0">
                <a:solidFill>
                  <a:schemeClr val="accent6">
                    <a:lumMod val="50000"/>
                  </a:schemeClr>
                </a:solidFill>
              </a:rPr>
              <a:t>Land claims</a:t>
            </a:r>
          </a:p>
          <a:p>
            <a:pPr marL="285750" indent="-285750">
              <a:buFont typeface="Arial" panose="020B0604020202020204" pitchFamily="34" charset="0"/>
              <a:buChar char="•"/>
            </a:pPr>
            <a:r>
              <a:rPr lang="en-CA" sz="1600" dirty="0" smtClean="0">
                <a:solidFill>
                  <a:schemeClr val="accent6">
                    <a:lumMod val="50000"/>
                  </a:schemeClr>
                </a:solidFill>
              </a:rPr>
              <a:t>Territory</a:t>
            </a:r>
          </a:p>
          <a:p>
            <a:pPr marL="285750" indent="-285750">
              <a:buFont typeface="Arial" panose="020B0604020202020204" pitchFamily="34" charset="0"/>
              <a:buChar char="•"/>
            </a:pPr>
            <a:endParaRPr lang="en-CA" dirty="0"/>
          </a:p>
        </p:txBody>
      </p:sp>
      <p:sp>
        <p:nvSpPr>
          <p:cNvPr id="8" name="Text Placeholder 7"/>
          <p:cNvSpPr>
            <a:spLocks noGrp="1"/>
          </p:cNvSpPr>
          <p:nvPr>
            <p:ph type="body" sz="quarter" idx="3"/>
          </p:nvPr>
        </p:nvSpPr>
        <p:spPr>
          <a:xfrm>
            <a:off x="5141250" y="2603500"/>
            <a:ext cx="2271515" cy="576262"/>
          </a:xfrm>
        </p:spPr>
        <p:txBody>
          <a:bodyPr/>
          <a:lstStyle/>
          <a:p>
            <a:r>
              <a:rPr lang="en-CA" dirty="0" err="1" smtClean="0">
                <a:solidFill>
                  <a:schemeClr val="accent6">
                    <a:lumMod val="50000"/>
                  </a:schemeClr>
                </a:solidFill>
              </a:rPr>
              <a:t>Deskaheh</a:t>
            </a:r>
            <a:endParaRPr lang="en-CA" dirty="0">
              <a:solidFill>
                <a:schemeClr val="accent6">
                  <a:lumMod val="50000"/>
                </a:schemeClr>
              </a:solidFill>
            </a:endParaRPr>
          </a:p>
        </p:txBody>
      </p:sp>
      <p:sp>
        <p:nvSpPr>
          <p:cNvPr id="11" name="Text Placeholder 10"/>
          <p:cNvSpPr>
            <a:spLocks noGrp="1"/>
          </p:cNvSpPr>
          <p:nvPr>
            <p:ph type="body" sz="half" idx="16"/>
          </p:nvPr>
        </p:nvSpPr>
        <p:spPr/>
        <p:txBody>
          <a:bodyPr>
            <a:normAutofit/>
          </a:bodyPr>
          <a:lstStyle/>
          <a:p>
            <a:pPr marL="285750" indent="-285750">
              <a:buFont typeface="Arial" panose="020B0604020202020204" pitchFamily="34" charset="0"/>
              <a:buChar char="•"/>
            </a:pPr>
            <a:r>
              <a:rPr lang="en-CA" sz="1600" dirty="0" smtClean="0">
                <a:solidFill>
                  <a:schemeClr val="accent6">
                    <a:lumMod val="50000"/>
                  </a:schemeClr>
                </a:solidFill>
              </a:rPr>
              <a:t>Consistent efforts over time by conquered or colonized peoples, struggling with the state. </a:t>
            </a:r>
          </a:p>
          <a:p>
            <a:pPr marL="285750" indent="-285750">
              <a:buFont typeface="Arial" panose="020B0604020202020204" pitchFamily="34" charset="0"/>
              <a:buChar char="•"/>
            </a:pPr>
            <a:r>
              <a:rPr lang="en-CA" sz="1600" dirty="0" smtClean="0">
                <a:solidFill>
                  <a:schemeClr val="accent6">
                    <a:lumMod val="50000"/>
                  </a:schemeClr>
                </a:solidFill>
              </a:rPr>
              <a:t>Petitioning monarchs</a:t>
            </a:r>
          </a:p>
          <a:p>
            <a:pPr marL="285750" indent="-285750">
              <a:buFont typeface="Arial" panose="020B0604020202020204" pitchFamily="34" charset="0"/>
              <a:buChar char="•"/>
            </a:pPr>
            <a:r>
              <a:rPr lang="en-CA" sz="1600" dirty="0" err="1" smtClean="0">
                <a:solidFill>
                  <a:schemeClr val="accent6">
                    <a:lumMod val="50000"/>
                  </a:schemeClr>
                </a:solidFill>
              </a:rPr>
              <a:t>Deskaheh</a:t>
            </a:r>
            <a:r>
              <a:rPr lang="en-CA" sz="1600" dirty="0" smtClean="0">
                <a:solidFill>
                  <a:schemeClr val="accent6">
                    <a:lumMod val="50000"/>
                  </a:schemeClr>
                </a:solidFill>
              </a:rPr>
              <a:t>, pursuing grievances through legal processes</a:t>
            </a:r>
          </a:p>
          <a:p>
            <a:pPr marL="285750" indent="-285750">
              <a:buFont typeface="Arial" panose="020B0604020202020204" pitchFamily="34" charset="0"/>
              <a:buChar char="•"/>
            </a:pPr>
            <a:r>
              <a:rPr lang="en-CA" sz="1600" dirty="0" smtClean="0">
                <a:solidFill>
                  <a:schemeClr val="accent6">
                    <a:lumMod val="50000"/>
                  </a:schemeClr>
                </a:solidFill>
              </a:rPr>
              <a:t>Land Claims</a:t>
            </a:r>
            <a:endParaRPr lang="en-CA" sz="1600" dirty="0">
              <a:solidFill>
                <a:schemeClr val="accent6">
                  <a:lumMod val="50000"/>
                </a:schemeClr>
              </a:solidFill>
            </a:endParaRPr>
          </a:p>
        </p:txBody>
      </p:sp>
      <p:sp>
        <p:nvSpPr>
          <p:cNvPr id="9" name="Text Placeholder 8"/>
          <p:cNvSpPr>
            <a:spLocks noGrp="1"/>
          </p:cNvSpPr>
          <p:nvPr>
            <p:ph type="body" sz="quarter" idx="13"/>
          </p:nvPr>
        </p:nvSpPr>
        <p:spPr>
          <a:xfrm>
            <a:off x="8792514" y="2315369"/>
            <a:ext cx="1887877" cy="576262"/>
          </a:xfrm>
        </p:spPr>
        <p:txBody>
          <a:bodyPr/>
          <a:lstStyle/>
          <a:p>
            <a:r>
              <a:rPr lang="en-CA" dirty="0" smtClean="0">
                <a:solidFill>
                  <a:schemeClr val="accent6">
                    <a:lumMod val="50000"/>
                  </a:schemeClr>
                </a:solidFill>
              </a:rPr>
              <a:t>Africa</a:t>
            </a:r>
            <a:endParaRPr lang="en-CA" dirty="0">
              <a:solidFill>
                <a:schemeClr val="accent6">
                  <a:lumMod val="50000"/>
                </a:schemeClr>
              </a:solidFill>
            </a:endParaRPr>
          </a:p>
        </p:txBody>
      </p:sp>
      <p:sp>
        <p:nvSpPr>
          <p:cNvPr id="12" name="Text Placeholder 11"/>
          <p:cNvSpPr>
            <a:spLocks noGrp="1"/>
          </p:cNvSpPr>
          <p:nvPr>
            <p:ph type="body" sz="half" idx="17"/>
          </p:nvPr>
        </p:nvSpPr>
        <p:spPr>
          <a:xfrm>
            <a:off x="7888329" y="2891631"/>
            <a:ext cx="3145536" cy="3764663"/>
          </a:xfrm>
        </p:spPr>
        <p:txBody>
          <a:bodyPr>
            <a:noAutofit/>
          </a:bodyPr>
          <a:lstStyle/>
          <a:p>
            <a:pPr marL="285750" indent="-285750">
              <a:buFont typeface="Arial" panose="020B0604020202020204" pitchFamily="34" charset="0"/>
              <a:buChar char="•"/>
            </a:pPr>
            <a:r>
              <a:rPr lang="en-CA" sz="1600" dirty="0" smtClean="0">
                <a:solidFill>
                  <a:schemeClr val="accent6">
                    <a:lumMod val="50000"/>
                  </a:schemeClr>
                </a:solidFill>
              </a:rPr>
              <a:t>Many Countries claim that they do not have Indigenous peoples</a:t>
            </a:r>
          </a:p>
          <a:p>
            <a:pPr marL="285750" indent="-285750">
              <a:buFont typeface="Arial" panose="020B0604020202020204" pitchFamily="34" charset="0"/>
              <a:buChar char="•"/>
            </a:pPr>
            <a:r>
              <a:rPr lang="en-CA" sz="1600" dirty="0" smtClean="0">
                <a:solidFill>
                  <a:schemeClr val="accent6">
                    <a:lumMod val="50000"/>
                  </a:schemeClr>
                </a:solidFill>
              </a:rPr>
              <a:t>Africa is unique (compared to Indigenous in the North), almost all can reasonably claim Indigenous status [pg.33]</a:t>
            </a:r>
          </a:p>
          <a:p>
            <a:pPr marL="285750" indent="-285750">
              <a:buFont typeface="Arial" panose="020B0604020202020204" pitchFamily="34" charset="0"/>
              <a:buChar char="•"/>
            </a:pPr>
            <a:r>
              <a:rPr lang="en-CA" sz="1600" dirty="0" smtClean="0">
                <a:solidFill>
                  <a:schemeClr val="accent6">
                    <a:lumMod val="50000"/>
                  </a:schemeClr>
                </a:solidFill>
              </a:rPr>
              <a:t>Central concern is exclusion from services of the state and obstacles to subsistence pursuits. </a:t>
            </a:r>
            <a:endParaRPr lang="en-CA" sz="1600" dirty="0">
              <a:solidFill>
                <a:schemeClr val="accent6">
                  <a:lumMod val="50000"/>
                </a:schemeClr>
              </a:solidFill>
            </a:endParaRPr>
          </a:p>
        </p:txBody>
      </p:sp>
    </p:spTree>
    <p:extLst>
      <p:ext uri="{BB962C8B-B14F-4D97-AF65-F5344CB8AC3E}">
        <p14:creationId xmlns:p14="http://schemas.microsoft.com/office/powerpoint/2010/main" val="36956747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923</TotalTime>
  <Words>1002</Words>
  <Application>Microsoft Macintosh PowerPoint</Application>
  <PresentationFormat>Custom</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 Boardroom</vt:lpstr>
      <vt:lpstr>Ronald Niezen (2009):   Transnational Indigenism: Rhetoric of Disillusionment and Hope </vt:lpstr>
      <vt:lpstr>Central Aspects</vt:lpstr>
      <vt:lpstr>Questions…</vt:lpstr>
      <vt:lpstr>Birth of Indigenism </vt:lpstr>
      <vt:lpstr>“Indigenous”</vt:lpstr>
      <vt:lpstr>PowerPoint Presentation</vt:lpstr>
      <vt:lpstr> Indigenous Peoples are not homogenous but what are some things they have in common?</vt:lpstr>
      <vt:lpstr>Indigenous Identity &amp; Spiritual Connection with the Land</vt:lpstr>
      <vt:lpstr>Environment/Land, Deskaheh, Africa</vt:lpstr>
      <vt:lpstr>What is “Canada”? Where did the word originate?</vt:lpstr>
      <vt:lpstr>Indigenous Resistance to Globalization</vt:lpstr>
      <vt:lpstr>Impact of the Indigenous Movement</vt:lpstr>
      <vt:lpstr>Creates new conditions for exclusivity, political polarization, and the grown of racism </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Shiann Whitebean</dc:creator>
  <cp:lastModifiedBy>Mark Watson</cp:lastModifiedBy>
  <cp:revision>88</cp:revision>
  <dcterms:created xsi:type="dcterms:W3CDTF">2015-11-21T15:35:43Z</dcterms:created>
  <dcterms:modified xsi:type="dcterms:W3CDTF">2016-09-15T20:19:13Z</dcterms:modified>
</cp:coreProperties>
</file>